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Nunito Sans SemiBold"/>
      <p:regular r:id="rId26"/>
      <p:bold r:id="rId27"/>
      <p:italic r:id="rId28"/>
      <p:boldItalic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Nuni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NunitoSansSemiBold-italic.fntdata"/><Relationship Id="rId27" Type="http://schemas.openxmlformats.org/officeDocument/2006/relationships/font" Target="fonts/Nunito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-bold.fntdata"/><Relationship Id="rId12" Type="http://schemas.openxmlformats.org/officeDocument/2006/relationships/slide" Target="slides/slide7.xml"/><Relationship Id="rId34" Type="http://schemas.openxmlformats.org/officeDocument/2006/relationships/font" Target="fonts/NunitoSans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1b0987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1b0987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1eea9d66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b1eea9d66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1eea9d6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b1eea9d6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1b098791c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b1b098791c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1b098791c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1b098791c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1b098791c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1b098791c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b1b098791c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b1b098791c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b1b098791c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b1b098791c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1eea9d6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b1eea9d6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1eea9d6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1eea9d6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b1eea9d66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b1eea9d6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1eea9d6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b1eea9d6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321475" y="928700"/>
            <a:ext cx="64815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Sales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 rot="-395291">
            <a:off x="2181651" y="3103346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Google Shape;428;p45"/>
          <p:cNvSpPr/>
          <p:nvPr/>
        </p:nvSpPr>
        <p:spPr>
          <a:xfrm rot="-509448">
            <a:off x="2763584" y="3322387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45"/>
          <p:cNvSpPr txBox="1"/>
          <p:nvPr/>
        </p:nvSpPr>
        <p:spPr>
          <a:xfrm>
            <a:off x="1678775" y="2562100"/>
            <a:ext cx="3286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Mayowa Adeboye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0" name="Google Shape;430;p45" title="My Picture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00" y="2089188"/>
            <a:ext cx="2901224" cy="25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7072325" y="4786325"/>
            <a:ext cx="35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/>
        </p:nvSpPr>
        <p:spPr>
          <a:xfrm>
            <a:off x="941400" y="228600"/>
            <a:ext cx="4719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 Behavior(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P6)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941400" y="875100"/>
            <a:ext cx="4719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Transactions are almost perfectly split between 1, 2, 3, and 4 items.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However, Bulk orders (3-4 items) contribute $659,620 (72% of revenue) compared to only $248,610 from small orders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" name="Google Shape;494;p54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50" y="2670425"/>
            <a:ext cx="54614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/>
        </p:nvSpPr>
        <p:spPr>
          <a:xfrm>
            <a:off x="941400" y="228600"/>
            <a:ext cx="4719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941400" y="875100"/>
            <a:ext cx="62025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Target females aged 30-50 with "Bundle Deals" to increase transaction size.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Maximize staff coverage between 6:00 PM and 8:00 PM to handle the daily evening rush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Aggressively stock Clothing and Electronics inventory in late Q4 to prepare for the December peak.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red and white circle with a hand giving a thumbs up and the words recommended (Provided by Tenor)" id="501" name="Google Shape;5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900" y="115675"/>
            <a:ext cx="1922575" cy="177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07" name="Google Shape;507;p56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descr="a penguin wearing a black hat with the words thank you above it (Provided by Tenor)" id="508" name="Google Shape;5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925" y="228600"/>
            <a:ext cx="1625481" cy="162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/>
        </p:nvSpPr>
        <p:spPr>
          <a:xfrm>
            <a:off x="1535900" y="228600"/>
            <a:ext cx="4268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Background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1303725" y="1035850"/>
            <a:ext cx="59115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Objective: Identify high-margin products, high-value customers, and peak operational windows.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Scope: Analysis of 1,987 verified records across Clothing, Beauty, and Electronics categories.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cartoon bear is looking through a magnifying glass at a number 8 (Provided by Tenor)"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625" y="152400"/>
            <a:ext cx="1623975" cy="1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/>
        </p:nvSpPr>
        <p:spPr>
          <a:xfrm>
            <a:off x="1928825" y="272550"/>
            <a:ext cx="450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1214450" y="982275"/>
            <a:ext cx="61473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Financial Health: The business maintains an excellent 79.20% profit margin, with a total profit of $719,302.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 Performer: Clothing is the top profit-driving category ($245,945), closely followed by Electronics.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Demographic Focus: Sales are strongest among Adults (30-50), with Female shoppers in this bracket being the highest spenders.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Operational Peak: Revenue peaks in December and during the 7:00 PM (19:00) hour.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blue and white penguin with an orange beak is making a funny face (Provided by Tenor)"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750" y="379725"/>
            <a:ext cx="1553750" cy="11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/>
          <p:nvPr/>
        </p:nvSpPr>
        <p:spPr>
          <a:xfrm>
            <a:off x="1268025" y="228600"/>
            <a:ext cx="523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Overview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48"/>
          <p:cNvSpPr txBox="1"/>
          <p:nvPr/>
        </p:nvSpPr>
        <p:spPr>
          <a:xfrm>
            <a:off x="1053700" y="928700"/>
            <a:ext cx="61614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Removed 13 incomplete records to ensure 100% accurate profit calculations.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Unified naming for categories (e.g., "Clo" to "Clothing") and genders to prevent split reporting.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1,987 cleaned records.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Implemented aggregations, Case statements for "Bulk vs. Small" analysis, and Date formatting.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black and white circle with a white border (Provided by Tenor)" id="452" name="Google Shape;4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00" y="152400"/>
            <a:ext cx="1624100" cy="16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/>
        </p:nvSpPr>
        <p:spPr>
          <a:xfrm>
            <a:off x="941400" y="228600"/>
            <a:ext cx="2964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Profitability (P1)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941400" y="960900"/>
            <a:ext cx="4719900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Revenue of $908,230 with a Cost of Goods Sold (COGS) of $188,927, resulting in $719,302 net profit.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p49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2143125"/>
            <a:ext cx="5982901" cy="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/>
        </p:nvSpPr>
        <p:spPr>
          <a:xfrm>
            <a:off x="941400" y="228600"/>
            <a:ext cx="45771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Category Strategy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(P2)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941400" y="960900"/>
            <a:ext cx="4719900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Clothing: $245,945 profit.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Electronics: $244,767 profit.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Beauty: $228,589 profit.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Investment should be balanced as all three categories show high profitability, but Clothing has the highest volume.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6" name="Google Shape;466;p50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25" y="2839500"/>
            <a:ext cx="5424474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/>
        </p:nvSpPr>
        <p:spPr>
          <a:xfrm>
            <a:off x="941400" y="228600"/>
            <a:ext cx="4719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High-Value Customers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(P3)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941400" y="875100"/>
            <a:ext cx="47199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 ID 3 is the top "whale" with $38,440 in spend.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 ID 1 ($30,750) and ID 5 ($30,405) follow.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These top 10 customers drive a disproportionate amount of revenue and should be prioritized for loyalty rewards.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51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25" y="2098299"/>
            <a:ext cx="3177900" cy="23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/>
        </p:nvSpPr>
        <p:spPr>
          <a:xfrm>
            <a:off x="941400" y="228600"/>
            <a:ext cx="4719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Demographic Influence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(P4)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52"/>
          <p:cNvSpPr txBox="1"/>
          <p:nvPr/>
        </p:nvSpPr>
        <p:spPr>
          <a:xfrm>
            <a:off x="941400" y="875100"/>
            <a:ext cx="47199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Adults (30-50) are the dominant segment, contributing over $379,000 in revenue.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Female shoppers spend slightly more than males across almost every age bracket.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0" name="Google Shape;480;p52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850" y="2571750"/>
            <a:ext cx="4025797" cy="20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/>
        </p:nvSpPr>
        <p:spPr>
          <a:xfrm>
            <a:off x="941400" y="228600"/>
            <a:ext cx="4719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Operational Trends(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P5)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941400" y="875100"/>
            <a:ext cx="47199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Peak Month: December ($141,025).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Peak Hour: 7:00 PM (19:00) ($109,460).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7" name="Google Shape;487;p53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300" y="1660925"/>
            <a:ext cx="4667250" cy="1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